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4" r:id="rId4"/>
    <p:sldId id="258" r:id="rId5"/>
    <p:sldId id="260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9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042F8-6F5B-8240-98C3-0F87F16ACB24}" type="datetimeFigureOut">
              <a:rPr lang="en-US" smtClean="0"/>
              <a:t>10/17/10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E2008-58BA-8D4C-843C-E0182163005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B55EFA-4A59-D64F-8512-7BE587315329}" type="slidenum">
              <a:rPr lang="en-US"/>
              <a:pPr/>
              <a:t>2</a:t>
            </a:fld>
            <a:endParaRPr lang="en-US"/>
          </a:p>
        </p:txBody>
      </p:sp>
      <p:sp>
        <p:nvSpPr>
          <p:cNvPr id="614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B55EFA-4A59-D64F-8512-7BE587315329}" type="slidenum">
              <a:rPr lang="en-US"/>
              <a:pPr/>
              <a:t>3</a:t>
            </a:fld>
            <a:endParaRPr lang="en-US"/>
          </a:p>
        </p:txBody>
      </p:sp>
      <p:sp>
        <p:nvSpPr>
          <p:cNvPr id="614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1FAB-D5FF-E84E-9697-C29545181914}" type="datetimeFigureOut">
              <a:rPr lang="en-US" smtClean="0"/>
              <a:t>10/17/10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2774-7AC7-3F42-8139-77D89DCF4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1FAB-D5FF-E84E-9697-C29545181914}" type="datetimeFigureOut">
              <a:rPr lang="en-US" smtClean="0"/>
              <a:t>10/17/10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2774-7AC7-3F42-8139-77D89DCF4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1FAB-D5FF-E84E-9697-C29545181914}" type="datetimeFigureOut">
              <a:rPr lang="en-US" smtClean="0"/>
              <a:t>10/17/10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2774-7AC7-3F42-8139-77D89DCF4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1FAB-D5FF-E84E-9697-C29545181914}" type="datetimeFigureOut">
              <a:rPr lang="en-US" smtClean="0"/>
              <a:t>10/17/10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2774-7AC7-3F42-8139-77D89DCF4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1FAB-D5FF-E84E-9697-C29545181914}" type="datetimeFigureOut">
              <a:rPr lang="en-US" smtClean="0"/>
              <a:t>10/17/10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2774-7AC7-3F42-8139-77D89DCF4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1FAB-D5FF-E84E-9697-C29545181914}" type="datetimeFigureOut">
              <a:rPr lang="en-US" smtClean="0"/>
              <a:t>10/17/10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2774-7AC7-3F42-8139-77D89DCF4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1FAB-D5FF-E84E-9697-C29545181914}" type="datetimeFigureOut">
              <a:rPr lang="en-US" smtClean="0"/>
              <a:t>10/17/10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2774-7AC7-3F42-8139-77D89DCF4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1FAB-D5FF-E84E-9697-C29545181914}" type="datetimeFigureOut">
              <a:rPr lang="en-US" smtClean="0"/>
              <a:t>10/17/10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2774-7AC7-3F42-8139-77D89DCF4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1FAB-D5FF-E84E-9697-C29545181914}" type="datetimeFigureOut">
              <a:rPr lang="en-US" smtClean="0"/>
              <a:t>10/17/10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2774-7AC7-3F42-8139-77D89DCF4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1FAB-D5FF-E84E-9697-C29545181914}" type="datetimeFigureOut">
              <a:rPr lang="en-US" smtClean="0"/>
              <a:t>10/17/10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2774-7AC7-3F42-8139-77D89DCF4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1FAB-D5FF-E84E-9697-C29545181914}" type="datetimeFigureOut">
              <a:rPr lang="en-US" smtClean="0"/>
              <a:t>10/17/10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2774-7AC7-3F42-8139-77D89DCF40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C1FAB-D5FF-E84E-9697-C29545181914}" type="datetimeFigureOut">
              <a:rPr lang="en-US" smtClean="0"/>
              <a:t>10/17/10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E2774-7AC7-3F42-8139-77D89DCF400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nfomine.ucr.edu/" TargetMode="External"/><Relationship Id="rId3" Type="http://schemas.openxmlformats.org/officeDocument/2006/relationships/hyperlink" Target="http://lii.org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artinlutherking.org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should be focused</a:t>
            </a:r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838200" y="1828800"/>
            <a:ext cx="80010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dirty="0"/>
              <a:t>Almost all research should begin with a clear definition of the problem or question to be addressed</a:t>
            </a:r>
            <a:r>
              <a:rPr lang="en-US" sz="3000" dirty="0" smtClean="0"/>
              <a:t>.</a:t>
            </a:r>
          </a:p>
          <a:p>
            <a:pPr>
              <a:buNone/>
            </a:pPr>
            <a:r>
              <a:rPr lang="en-US" sz="3000" dirty="0" smtClean="0"/>
              <a:t>			</a:t>
            </a:r>
            <a:r>
              <a:rPr lang="en-US" sz="3000" i="1" dirty="0" smtClean="0"/>
              <a:t>Problem: Dr. Mason’s car broke down and 		it’s too expensive to fix.  </a:t>
            </a:r>
          </a:p>
          <a:p>
            <a:pPr>
              <a:buFont typeface="Wingdings" charset="2"/>
              <a:buNone/>
            </a:pPr>
            <a:endParaRPr lang="en-US" sz="3200" dirty="0" smtClean="0"/>
          </a:p>
          <a:p>
            <a:pPr>
              <a:buFont typeface="Wingdings" charset="2"/>
              <a:buNone/>
            </a:pPr>
            <a:r>
              <a:rPr lang="en-US" sz="3200" dirty="0" smtClean="0"/>
              <a:t>	</a:t>
            </a:r>
            <a:endParaRPr lang="en-US" sz="32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should be focused</a:t>
            </a:r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838200" y="1828800"/>
            <a:ext cx="8001000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Almost all research should begin with a clear definition of the problem or question to be addressed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i="1" dirty="0" smtClean="0"/>
              <a:t>Problem: Dr. Mason’s car broke down and 		it’s too expensive to fix.  </a:t>
            </a:r>
          </a:p>
          <a:p>
            <a:pPr>
              <a:buFont typeface="Wingdings" charset="2"/>
              <a:buNone/>
            </a:pPr>
            <a:endParaRPr lang="en-US" sz="3200" dirty="0" smtClean="0"/>
          </a:p>
          <a:p>
            <a:pPr>
              <a:buFont typeface="Wingdings" charset="2"/>
              <a:buNone/>
            </a:pPr>
            <a:r>
              <a:rPr lang="en-US" sz="3200" dirty="0" smtClean="0"/>
              <a:t>Having </a:t>
            </a:r>
            <a:r>
              <a:rPr lang="en-US" sz="3200" dirty="0"/>
              <a:t>goals or specific questions allows you to decide what sources/methods/ depth of research is necessary.</a:t>
            </a:r>
          </a:p>
          <a:p>
            <a:pPr>
              <a:buFont typeface="Wingdings" charset="2"/>
              <a:buNone/>
            </a:pPr>
            <a:r>
              <a:rPr lang="en-US" sz="3200" dirty="0" smtClean="0"/>
              <a:t>	</a:t>
            </a:r>
            <a:endParaRPr lang="en-US" sz="32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Research Terminology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5344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Primary Research:</a:t>
            </a:r>
            <a:r>
              <a:rPr lang="en-US" dirty="0" smtClean="0"/>
              <a:t> Gathering raw data firsthand. Includes observations, interviews, experiments</a:t>
            </a:r>
            <a:r>
              <a:rPr lang="en-US" dirty="0"/>
              <a:t>, testing,</a:t>
            </a:r>
            <a:r>
              <a:rPr lang="en-US" dirty="0" smtClean="0"/>
              <a:t> questionnaires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Using a valid research methodology and recording useful information are key here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/>
              <a:t>Secondary Research:</a:t>
            </a:r>
            <a:r>
              <a:rPr lang="en-US" dirty="0" smtClean="0"/>
              <a:t>  gathering information or data that’s already been compiled with, analyzed, evaluated or otherwise organized. Includes books, articles, web documents, business documents, brochures, etc.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Evaluating your source is key here.</a:t>
            </a:r>
            <a:endParaRPr lang="en-US" dirty="0" smtClean="0"/>
          </a:p>
          <a:p>
            <a:endParaRPr lang="en-US" dirty="0"/>
          </a:p>
          <a:p>
            <a:pPr>
              <a:buFont typeface="Wingdings" charset="2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Internets (all of them)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open Web</a:t>
            </a:r>
          </a:p>
          <a:p>
            <a:endParaRPr lang="en-US" dirty="0"/>
          </a:p>
          <a:p>
            <a:r>
              <a:rPr lang="en-US" dirty="0" smtClean="0"/>
              <a:t>Invisible, Hidden Web, Gated Web</a:t>
            </a:r>
          </a:p>
          <a:p>
            <a:pPr lvl="1"/>
            <a:r>
              <a:rPr lang="en-US" dirty="0" err="1"/>
              <a:t>Infomine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http://infomine.ucr.edu/</a:t>
            </a:r>
            <a:endParaRPr lang="en-US" dirty="0"/>
          </a:p>
          <a:p>
            <a:pPr lvl="1"/>
            <a:r>
              <a:rPr lang="en-US" dirty="0"/>
              <a:t>Librarian’s Internet Index </a:t>
            </a:r>
            <a:r>
              <a:rPr lang="en-US" dirty="0">
                <a:hlinkClick r:id="rId3"/>
              </a:rPr>
              <a:t>http://lii.org/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FAU Library </a:t>
            </a:r>
          </a:p>
          <a:p>
            <a:pPr lvl="1"/>
            <a:endParaRPr lang="en-US" dirty="0"/>
          </a:p>
          <a:p>
            <a:pPr lvl="1">
              <a:buFont typeface="Wingdings" charset="2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Research strategies, search engines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Understanding search engines; algorithms</a:t>
            </a:r>
          </a:p>
          <a:p>
            <a:r>
              <a:rPr lang="en-US" dirty="0" smtClean="0"/>
              <a:t>Keywords and synonyms</a:t>
            </a:r>
          </a:p>
          <a:p>
            <a:r>
              <a:rPr lang="en-US" dirty="0" smtClean="0"/>
              <a:t>Boolean operators </a:t>
            </a:r>
          </a:p>
          <a:p>
            <a:r>
              <a:rPr lang="en-US" dirty="0" smtClean="0"/>
              <a:t>Beware:</a:t>
            </a:r>
          </a:p>
          <a:p>
            <a:pPr lvl="1"/>
            <a:r>
              <a:rPr lang="en-US" dirty="0" smtClean="0"/>
              <a:t>Google bombing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ther </a:t>
            </a:r>
            <a:r>
              <a:rPr lang="en-US" dirty="0" smtClean="0">
                <a:hlinkClick r:id="rId2"/>
              </a:rPr>
              <a:t>misleading</a:t>
            </a:r>
            <a:r>
              <a:rPr lang="en-US" dirty="0" smtClean="0"/>
              <a:t> manipulations (try “</a:t>
            </a:r>
            <a:r>
              <a:rPr lang="en-US" dirty="0" err="1" smtClean="0"/>
              <a:t>whois</a:t>
            </a:r>
            <a:r>
              <a:rPr lang="en-US" dirty="0" smtClean="0"/>
              <a:t>” search)</a:t>
            </a:r>
          </a:p>
          <a:p>
            <a:pPr lvl="1"/>
            <a:r>
              <a:rPr lang="en-US" dirty="0" smtClean="0"/>
              <a:t>.org, .</a:t>
            </a:r>
            <a:r>
              <a:rPr lang="en-US" dirty="0" err="1" smtClean="0"/>
              <a:t>edu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00" y="431800"/>
            <a:ext cx="8661400" cy="5994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Source Credibility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Authority, accuracy, bias, currency</a:t>
            </a:r>
          </a:p>
          <a:p>
            <a:pPr>
              <a:buNone/>
            </a:pPr>
            <a:r>
              <a:rPr lang="en-US" dirty="0" smtClean="0"/>
              <a:t>CARS Method</a:t>
            </a:r>
          </a:p>
          <a:p>
            <a:r>
              <a:rPr lang="en-US" dirty="0" smtClean="0"/>
              <a:t>Credibility: source listed, reputation, professionalism</a:t>
            </a:r>
          </a:p>
          <a:p>
            <a:r>
              <a:rPr lang="en-US" dirty="0" smtClean="0"/>
              <a:t>Accuracy: facts accurate, site updated, written well</a:t>
            </a:r>
          </a:p>
          <a:p>
            <a:r>
              <a:rPr lang="en-US" dirty="0" smtClean="0"/>
              <a:t>Reasonableness: objective statements, labeled biases, purpose of website</a:t>
            </a:r>
          </a:p>
          <a:p>
            <a:r>
              <a:rPr lang="en-US" dirty="0" smtClean="0"/>
              <a:t>Support: well documented sources, updated links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301</Words>
  <Application>Microsoft Macintosh PowerPoint</Application>
  <PresentationFormat>On-screen Show (4:3)</PresentationFormat>
  <Paragraphs>41</Paragraphs>
  <Slides>8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Research should be focused</vt:lpstr>
      <vt:lpstr>Research should be focused</vt:lpstr>
      <vt:lpstr>Research Terminology</vt:lpstr>
      <vt:lpstr>The Internets (all of them)</vt:lpstr>
      <vt:lpstr> Research strategies, search engines </vt:lpstr>
      <vt:lpstr>Slide 7</vt:lpstr>
      <vt:lpstr>Determining Source Credibility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jlm</dc:creator>
  <cp:lastModifiedBy>jlm</cp:lastModifiedBy>
  <cp:revision>4</cp:revision>
  <dcterms:created xsi:type="dcterms:W3CDTF">2010-10-17T22:56:05Z</dcterms:created>
  <dcterms:modified xsi:type="dcterms:W3CDTF">2010-10-18T04:54:00Z</dcterms:modified>
</cp:coreProperties>
</file>